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sldIdLst>
    <p:sldId id="256" r:id="rId6"/>
  </p:sldIdLst>
  <p:sldSz cx="5575300" cy="20104100"/>
  <p:notesSz cx="5575300" cy="20104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485C38-56D8-6949-9641-AA4836DABD4D}" name="Bettencourt, Sheryl" initials="BS" userId="S::sbettencourt@aquent.com::1093bb08-114d-405e-92dc-a1569be483d9" providerId="AD"/>
  <p188:author id="{520BA244-CB3B-9922-3CC5-EC06A35D7EDE}" name="Adkins, Nicholas" initials="AN" userId="S::nadkins@aquent.com::33167a91-599f-4893-9abe-c8fc96c94a92" providerId="AD"/>
  <p188:author id="{C590C5B8-E6AF-58CB-78F6-6CECD0DF1366}" name="Monique Heileson" initials="MH" userId="63c13135f2b77976" providerId="Windows Live"/>
  <p188:author id="{F18EC8DA-72F4-7224-7CDC-EDFD2272572F}" name="Babula, Melissa" initials="BM" userId="S::melissa.babula@metlife.com::64e604bb-df8c-46b7-9d35-686fa08f51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DA"/>
    <a:srgbClr val="EC008C"/>
    <a:srgbClr val="D9117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424" autoAdjust="0"/>
    <p:restoredTop sz="96054" autoAdjust="0"/>
  </p:normalViewPr>
  <p:slideViewPr>
    <p:cSldViewPr>
      <p:cViewPr>
        <p:scale>
          <a:sx n="90" d="100"/>
          <a:sy n="90" d="100"/>
        </p:scale>
        <p:origin x="3930" y="-2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microsoft.com/office/2018/10/relationships/authors" Target="authors.xml"/><Relationship Id="rId5" Type="http://schemas.openxmlformats.org/officeDocument/2006/relationships/slideMaster" Target="slideMasters/slideMaster1.xml"/><Relationship Id="rId1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18147" y="6232271"/>
            <a:ext cx="4739005" cy="422186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36295" y="11258296"/>
            <a:ext cx="3902710" cy="502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278765" y="4623943"/>
            <a:ext cx="2425255"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871279" y="4623943"/>
            <a:ext cx="2425255"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8765" y="804164"/>
            <a:ext cx="5017770" cy="32166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278765" y="4623943"/>
            <a:ext cx="5017770"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895602" y="18696814"/>
            <a:ext cx="1784096" cy="1005205"/>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278765" y="18696814"/>
            <a:ext cx="1282319"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7/27/2023</a:t>
            </a:fld>
            <a:endParaRPr lang="en-US" dirty="0"/>
          </a:p>
        </p:txBody>
      </p:sp>
      <p:sp>
        <p:nvSpPr>
          <p:cNvPr id="6" name="Holder 6"/>
          <p:cNvSpPr>
            <a:spLocks noGrp="1"/>
          </p:cNvSpPr>
          <p:nvPr>
            <p:ph type="sldNum" sz="quarter" idx="7"/>
          </p:nvPr>
        </p:nvSpPr>
        <p:spPr>
          <a:xfrm>
            <a:off x="4014216" y="18696814"/>
            <a:ext cx="1282319"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metlife.com/lifeneeds"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F39057-4720-45CC-E2DF-0C6CDA905610}"/>
              </a:ext>
            </a:extLst>
          </p:cNvPr>
          <p:cNvSpPr/>
          <p:nvPr/>
        </p:nvSpPr>
        <p:spPr>
          <a:xfrm>
            <a:off x="0" y="1503222"/>
            <a:ext cx="5575300" cy="1781902"/>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48971AE-D340-433A-A0B6-C45BE7353195}"/>
              </a:ext>
            </a:extLst>
          </p:cNvPr>
          <p:cNvSpPr/>
          <p:nvPr/>
        </p:nvSpPr>
        <p:spPr>
          <a:xfrm>
            <a:off x="414685" y="7793543"/>
            <a:ext cx="2377440" cy="237744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25C7D5E1-31F8-552E-9A6B-4F03B2E5C837}"/>
              </a:ext>
            </a:extLst>
          </p:cNvPr>
          <p:cNvSpPr/>
          <p:nvPr/>
        </p:nvSpPr>
        <p:spPr>
          <a:xfrm>
            <a:off x="2788201" y="5147925"/>
            <a:ext cx="2377440" cy="237744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3F1CC59F-6FD2-EC7A-AE57-041732C102D4}"/>
              </a:ext>
            </a:extLst>
          </p:cNvPr>
          <p:cNvSpPr/>
          <p:nvPr/>
        </p:nvSpPr>
        <p:spPr>
          <a:xfrm>
            <a:off x="425450" y="10443124"/>
            <a:ext cx="4740191" cy="245880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bject 19">
            <a:extLst>
              <a:ext uri="{FF2B5EF4-FFF2-40B4-BE49-F238E27FC236}">
                <a16:creationId xmlns:a16="http://schemas.microsoft.com/office/drawing/2014/main" id="{D17C35EB-E4AB-0D5F-275F-BB33479AB4CE}"/>
              </a:ext>
            </a:extLst>
          </p:cNvPr>
          <p:cNvSpPr/>
          <p:nvPr/>
        </p:nvSpPr>
        <p:spPr>
          <a:xfrm>
            <a:off x="0" y="3204297"/>
            <a:ext cx="5577839" cy="431656"/>
          </a:xfrm>
          <a:custGeom>
            <a:avLst/>
            <a:gdLst/>
            <a:ahLst/>
            <a:cxnLst/>
            <a:rect l="l" t="t" r="r" b="b"/>
            <a:pathLst>
              <a:path w="8229600" h="530860">
                <a:moveTo>
                  <a:pt x="8229600" y="0"/>
                </a:moveTo>
                <a:lnTo>
                  <a:pt x="0" y="0"/>
                </a:lnTo>
                <a:lnTo>
                  <a:pt x="0" y="530351"/>
                </a:lnTo>
                <a:lnTo>
                  <a:pt x="8229600" y="530351"/>
                </a:lnTo>
                <a:lnTo>
                  <a:pt x="8229600" y="0"/>
                </a:lnTo>
                <a:close/>
              </a:path>
            </a:pathLst>
          </a:custGeom>
          <a:solidFill>
            <a:srgbClr val="A5CF4E"/>
          </a:solidFill>
        </p:spPr>
        <p:txBody>
          <a:bodyPr wrap="square" lIns="0" tIns="0" rIns="0" bIns="0" rtlCol="0"/>
          <a:lstStyle/>
          <a:p>
            <a:endParaRPr dirty="0"/>
          </a:p>
        </p:txBody>
      </p:sp>
      <p:sp>
        <p:nvSpPr>
          <p:cNvPr id="52" name="Rectangle 51">
            <a:extLst>
              <a:ext uri="{FF2B5EF4-FFF2-40B4-BE49-F238E27FC236}">
                <a16:creationId xmlns:a16="http://schemas.microsoft.com/office/drawing/2014/main" id="{BCDEECE5-0ACE-BB8F-E1A7-CCB68B4375A7}"/>
              </a:ext>
            </a:extLst>
          </p:cNvPr>
          <p:cNvSpPr/>
          <p:nvPr/>
        </p:nvSpPr>
        <p:spPr>
          <a:xfrm>
            <a:off x="0" y="16267964"/>
            <a:ext cx="5575300" cy="384759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5"/>
          <p:cNvSpPr txBox="1"/>
          <p:nvPr/>
        </p:nvSpPr>
        <p:spPr>
          <a:xfrm>
            <a:off x="396635" y="16934274"/>
            <a:ext cx="4951095" cy="2475999"/>
          </a:xfrm>
          <a:prstGeom prst="rect">
            <a:avLst/>
          </a:prstGeom>
        </p:spPr>
        <p:txBody>
          <a:bodyPr vert="horz" wrap="square" lIns="0" tIns="16510" rIns="0" bIns="0" rtlCol="0">
            <a:spAutoFit/>
          </a:bodyPr>
          <a:lstStyle/>
          <a:p>
            <a:pPr marL="4763">
              <a:lnSpc>
                <a:spcPct val="100000"/>
              </a:lnSpc>
              <a:spcBef>
                <a:spcPts val="130"/>
              </a:spcBef>
            </a:pPr>
            <a:r>
              <a:rPr sz="700" dirty="0">
                <a:latin typeface="Arial"/>
                <a:cs typeface="Arial"/>
              </a:rPr>
              <a:t>© 2023 MetLife Services and Solutions, LLC.</a:t>
            </a:r>
            <a:endParaRPr lang="en-US" sz="700" dirty="0">
              <a:latin typeface="Arial"/>
              <a:cs typeface="Arial"/>
            </a:endParaRPr>
          </a:p>
          <a:p>
            <a:pPr marL="101600">
              <a:lnSpc>
                <a:spcPct val="100000"/>
              </a:lnSpc>
              <a:spcBef>
                <a:spcPts val="130"/>
              </a:spcBef>
            </a:pPr>
            <a:endParaRPr lang="en-US" sz="700" dirty="0">
              <a:latin typeface="Arial"/>
              <a:cs typeface="Arial"/>
            </a:endParaRPr>
          </a:p>
          <a:p>
            <a:pPr marL="114300" indent="-114300">
              <a:spcAft>
                <a:spcPts val="600"/>
              </a:spcAft>
            </a:pPr>
            <a:r>
              <a:rPr lang="en-US" sz="700" dirty="0">
                <a:solidFill>
                  <a:schemeClr val="tx1"/>
                </a:solidFill>
                <a:latin typeface="Arial" panose="020B0604020202020204" pitchFamily="34" charset="0"/>
                <a:cs typeface="Arial" panose="020B0604020202020204" pitchFamily="34" charset="0"/>
              </a:rPr>
              <a:t>1.	Up to the plan’s Non-Medical Issue limit.</a:t>
            </a:r>
            <a:endParaRPr sz="700" dirty="0">
              <a:solidFill>
                <a:schemeClr val="tx1"/>
              </a:solidFill>
              <a:latin typeface="Arial" panose="020B0604020202020204" pitchFamily="34" charset="0"/>
              <a:cs typeface="Arial" panose="020B0604020202020204" pitchFamily="34" charset="0"/>
            </a:endParaRPr>
          </a:p>
          <a:p>
            <a:pPr marL="114300" marR="93980" indent="-114300">
              <a:lnSpc>
                <a:spcPct val="113199"/>
              </a:lnSpc>
              <a:spcAft>
                <a:spcPts val="600"/>
              </a:spcAft>
            </a:pPr>
            <a:r>
              <a:rPr lang="en-US" sz="700" dirty="0">
                <a:solidFill>
                  <a:schemeClr val="tx1"/>
                </a:solidFill>
                <a:latin typeface="Arial" panose="020B0604020202020204" pitchFamily="34" charset="0"/>
                <a:cs typeface="Arial" panose="020B0604020202020204" pitchFamily="34" charset="0"/>
              </a:rPr>
              <a:t>2.	All applications for coverage are subject to review and approval by MetLife. If you choose to apply for increased coverage, the increase may be subject to underwriting. MetLife will review your information and evaluate your request for coverage based upon your answers to the health questions, MetLife’s underwriting rules and other information you authorize us to review. In certain cases, MetLife may request additional information to evaluate your request for coverage.</a:t>
            </a:r>
            <a:endParaRPr sz="700" dirty="0">
              <a:latin typeface="Arial" panose="020B0604020202020204" pitchFamily="34" charset="0"/>
              <a:cs typeface="Arial" panose="020B0604020202020204" pitchFamily="34" charset="0"/>
            </a:endParaRPr>
          </a:p>
          <a:p>
            <a:pPr marL="4763" marR="193040">
              <a:lnSpc>
                <a:spcPct val="113199"/>
              </a:lnSpc>
              <a:spcAft>
                <a:spcPts val="600"/>
              </a:spcAft>
            </a:pPr>
            <a:r>
              <a:rPr sz="700" dirty="0">
                <a:latin typeface="Arial"/>
                <a:cs typeface="Arial"/>
              </a:rPr>
              <a:t>Changes in Your Cost of Insurance Rates/Premium – The cost of insurance varies depending upon the amount of coverage, your age and benefits selected. Additionally, cost will increase as you get older. Your current rates are guaranteed until the policy renewal date. At the renewal date, rates will be recalculated and may change.</a:t>
            </a:r>
            <a:r>
              <a:rPr lang="en-US" sz="700" dirty="0">
                <a:latin typeface="Arial"/>
                <a:cs typeface="Arial"/>
              </a:rPr>
              <a:t> </a:t>
            </a:r>
            <a:r>
              <a:rPr sz="700" dirty="0">
                <a:latin typeface="Arial"/>
                <a:cs typeface="Arial"/>
              </a:rPr>
              <a:t>Rates will also change and can increase if you leave your employer and choose to continue your coverage.</a:t>
            </a:r>
          </a:p>
          <a:p>
            <a:pPr marL="4763" marR="104139">
              <a:lnSpc>
                <a:spcPct val="113199"/>
              </a:lnSpc>
              <a:spcAft>
                <a:spcPts val="600"/>
              </a:spcAft>
            </a:pPr>
            <a:r>
              <a:rPr sz="700" dirty="0">
                <a:latin typeface="Arial"/>
                <a:cs typeface="Arial"/>
              </a:rPr>
              <a:t>Nothing in these materials is intended to be advice for any particular situation or individual. Please consult with your own advisors for such advice. Like most group life insurance policies, MetLife insurance policies have certain exclusions, exceptions, waiting periods, reductions, limitations and terms for keeping them in force. Please contact your benefits administrator or MetLife for costs and complete details.</a:t>
            </a:r>
          </a:p>
          <a:p>
            <a:pPr marL="4763" marR="119380">
              <a:lnSpc>
                <a:spcPct val="113199"/>
              </a:lnSpc>
              <a:spcAft>
                <a:spcPts val="600"/>
              </a:spcAft>
            </a:pPr>
            <a:r>
              <a:rPr sz="700" dirty="0">
                <a:latin typeface="Arial"/>
                <a:cs typeface="Arial"/>
              </a:rPr>
              <a:t>MetLife Group Term Life insurance is issued by Metropolitan Life Insurance Company, 200 Park Avenue, New York, NY 10166 under Policy Form GPN99/G2130-S.</a:t>
            </a:r>
            <a:endParaRPr sz="700" strike="sngStrike" dirty="0">
              <a:solidFill>
                <a:schemeClr val="tx1"/>
              </a:solidFill>
              <a:latin typeface="Arial"/>
              <a:cs typeface="Arial"/>
            </a:endParaRPr>
          </a:p>
        </p:txBody>
      </p:sp>
      <p:pic>
        <p:nvPicPr>
          <p:cNvPr id="8" name="object 8"/>
          <p:cNvPicPr/>
          <p:nvPr/>
        </p:nvPicPr>
        <p:blipFill>
          <a:blip r:embed="rId2" cstate="print"/>
          <a:stretch>
            <a:fillRect/>
          </a:stretch>
        </p:blipFill>
        <p:spPr>
          <a:xfrm>
            <a:off x="6" y="13745341"/>
            <a:ext cx="5568990" cy="1652152"/>
          </a:xfrm>
          <a:prstGeom prst="rect">
            <a:avLst/>
          </a:prstGeom>
        </p:spPr>
      </p:pic>
      <p:sp>
        <p:nvSpPr>
          <p:cNvPr id="15" name="object 15"/>
          <p:cNvSpPr txBox="1"/>
          <p:nvPr/>
        </p:nvSpPr>
        <p:spPr>
          <a:xfrm>
            <a:off x="572819" y="7900760"/>
            <a:ext cx="1943280" cy="2027478"/>
          </a:xfrm>
          <a:prstGeom prst="rect">
            <a:avLst/>
          </a:prstGeom>
        </p:spPr>
        <p:txBody>
          <a:bodyPr vert="horz" wrap="square" lIns="0" tIns="34290" rIns="0" bIns="0" rtlCol="0">
            <a:spAutoFit/>
          </a:bodyPr>
          <a:lstStyle/>
          <a:p>
            <a:pPr marL="12700">
              <a:lnSpc>
                <a:spcPct val="100000"/>
              </a:lnSpc>
            </a:pPr>
            <a:r>
              <a:rPr lang="en-US" sz="1450" b="1" i="0" dirty="0">
                <a:solidFill>
                  <a:schemeClr val="tx1"/>
                </a:solidFill>
                <a:effectLst/>
                <a:latin typeface="Arial" panose="020B0604020202020204" pitchFamily="34" charset="0"/>
                <a:cs typeface="Arial" panose="020B0604020202020204" pitchFamily="34" charset="0"/>
              </a:rPr>
              <a:t>Coverage that fits</a:t>
            </a:r>
          </a:p>
          <a:p>
            <a:pPr marL="12700">
              <a:lnSpc>
                <a:spcPct val="100000"/>
              </a:lnSpc>
              <a:spcBef>
                <a:spcPts val="600"/>
              </a:spcBef>
            </a:pPr>
            <a:r>
              <a:rPr lang="en-US" sz="1000" b="0" i="0" dirty="0">
                <a:solidFill>
                  <a:schemeClr val="tx1"/>
                </a:solidFill>
                <a:effectLst/>
                <a:latin typeface="Arial" panose="020B0604020202020204" pitchFamily="34" charset="0"/>
                <a:cs typeface="Arial" panose="020B0604020202020204" pitchFamily="34" charset="0"/>
              </a:rPr>
              <a:t>Take time to review recent or future life changes. Ideally, the </a:t>
            </a:r>
            <a:r>
              <a:rPr lang="en-US" sz="1000" b="0" i="0" u="none" strike="noStrike" dirty="0">
                <a:solidFill>
                  <a:schemeClr val="tx1"/>
                </a:solidFill>
                <a:effectLst/>
                <a:latin typeface="Arial" panose="020B0604020202020204" pitchFamily="34" charset="0"/>
                <a:cs typeface="Arial" panose="020B0604020202020204" pitchFamily="34" charset="0"/>
              </a:rPr>
              <a:t>length of your policy </a:t>
            </a:r>
            <a:r>
              <a:rPr lang="en-US" sz="1000" b="0" i="0" dirty="0">
                <a:solidFill>
                  <a:schemeClr val="tx1"/>
                </a:solidFill>
                <a:effectLst/>
                <a:latin typeface="Arial" panose="020B0604020202020204" pitchFamily="34" charset="0"/>
                <a:cs typeface="Arial" panose="020B0604020202020204" pitchFamily="34" charset="0"/>
              </a:rPr>
              <a:t>should match the financial obligation you’re covering. For example, if you’re   a new parent, you might buy        a 20-year policy to cover you until your child no longer relies on    you financially.</a:t>
            </a:r>
            <a:endParaRPr lang="en-US" sz="1000" b="1" dirty="0">
              <a:solidFill>
                <a:schemeClr val="tx1"/>
              </a:solidFill>
              <a:latin typeface="Arial" panose="020B0604020202020204" pitchFamily="34" charset="0"/>
              <a:cs typeface="Arial" panose="020B0604020202020204" pitchFamily="34" charset="0"/>
            </a:endParaRPr>
          </a:p>
          <a:p>
            <a:pPr marL="12700">
              <a:lnSpc>
                <a:spcPct val="100000"/>
              </a:lnSpc>
            </a:pPr>
            <a:endParaRPr lang="en-US" sz="1000" b="1" dirty="0">
              <a:solidFill>
                <a:schemeClr val="accent2"/>
              </a:solidFill>
              <a:latin typeface="Arial" panose="020B0604020202020204" pitchFamily="34" charset="0"/>
              <a:cs typeface="Arial" panose="020B0604020202020204" pitchFamily="34" charset="0"/>
            </a:endParaRPr>
          </a:p>
          <a:p>
            <a:pPr marL="12700"/>
            <a:r>
              <a:rPr lang="en-US" sz="1000" b="1" dirty="0">
                <a:solidFill>
                  <a:schemeClr val="accent2"/>
                </a:solidFill>
                <a:latin typeface="Arial" panose="020B0604020202020204" pitchFamily="34" charset="0"/>
                <a:cs typeface="Arial" panose="020B0604020202020204" pitchFamily="34" charset="0"/>
                <a:hlinkClick r:id="rId3"/>
              </a:rPr>
              <a:t>Use our coverage calculator &gt;</a:t>
            </a:r>
            <a:endParaRPr sz="1000" dirty="0">
              <a:solidFill>
                <a:schemeClr val="accent2"/>
              </a:solidFill>
              <a:latin typeface="Arial" panose="020B0604020202020204" pitchFamily="34" charset="0"/>
              <a:cs typeface="Arial" panose="020B0604020202020204" pitchFamily="34" charset="0"/>
            </a:endParaRPr>
          </a:p>
        </p:txBody>
      </p:sp>
      <p:sp>
        <p:nvSpPr>
          <p:cNvPr id="17" name="object 17"/>
          <p:cNvSpPr txBox="1"/>
          <p:nvPr/>
        </p:nvSpPr>
        <p:spPr>
          <a:xfrm>
            <a:off x="2970826" y="5436033"/>
            <a:ext cx="2012190" cy="1614545"/>
          </a:xfrm>
          <a:prstGeom prst="rect">
            <a:avLst/>
          </a:prstGeom>
        </p:spPr>
        <p:txBody>
          <a:bodyPr vert="horz" wrap="square" lIns="0" tIns="34290" rIns="0" bIns="0" rtlCol="0">
            <a:spAutoFit/>
          </a:bodyPr>
          <a:lstStyle/>
          <a:p>
            <a:pPr marL="12700" marR="539115">
              <a:lnSpc>
                <a:spcPts val="1610"/>
              </a:lnSpc>
              <a:spcBef>
                <a:spcPts val="270"/>
              </a:spcBef>
            </a:pPr>
            <a:r>
              <a:rPr sz="1450" b="1" dirty="0">
                <a:latin typeface="Arial" panose="020B0604020202020204" pitchFamily="34" charset="0"/>
                <a:cs typeface="Arial" panose="020B0604020202020204" pitchFamily="34" charset="0"/>
              </a:rPr>
              <a:t>Why MetLife </a:t>
            </a:r>
            <a:r>
              <a:rPr sz="1450" b="1" dirty="0">
                <a:solidFill>
                  <a:schemeClr val="accent2"/>
                </a:solidFill>
                <a:latin typeface="Arial" panose="020B0604020202020204" pitchFamily="34" charset="0"/>
                <a:cs typeface="Arial" panose="020B0604020202020204" pitchFamily="34" charset="0"/>
              </a:rPr>
              <a:t>Life Insurance?</a:t>
            </a:r>
            <a:endParaRPr lang="en-US" sz="1450" b="1" dirty="0">
              <a:solidFill>
                <a:schemeClr val="accent2"/>
              </a:solidFill>
              <a:latin typeface="Arial" panose="020B0604020202020204" pitchFamily="34" charset="0"/>
              <a:cs typeface="Arial" panose="020B0604020202020204" pitchFamily="34" charset="0"/>
            </a:endParaRPr>
          </a:p>
          <a:p>
            <a:pPr>
              <a:spcBef>
                <a:spcPts val="600"/>
              </a:spcBef>
            </a:pPr>
            <a:r>
              <a:rPr lang="en-US" sz="1000" dirty="0">
                <a:solidFill>
                  <a:schemeClr val="tx1"/>
                </a:solidFill>
                <a:latin typeface="Arial" panose="020B0604020202020204" pitchFamily="34" charset="0"/>
                <a:cs typeface="Arial" panose="020B0604020202020204" pitchFamily="34" charset="0"/>
              </a:rPr>
              <a:t>In the event of your passing, life insurance can help pay for a range of day-to-day and long-term expenses. Whether it’s a mortgage, utilities, or college tuition, it will be there to help.</a:t>
            </a:r>
          </a:p>
          <a:p>
            <a:pPr>
              <a:lnSpc>
                <a:spcPct val="100000"/>
              </a:lnSpc>
              <a:spcBef>
                <a:spcPts val="20"/>
              </a:spcBef>
            </a:pPr>
            <a:endParaRPr sz="1100" dirty="0">
              <a:latin typeface="Arial" panose="020B0604020202020204" pitchFamily="34" charset="0"/>
              <a:cs typeface="Arial" panose="020B0604020202020204" pitchFamily="34" charset="0"/>
            </a:endParaRPr>
          </a:p>
        </p:txBody>
      </p:sp>
      <p:sp>
        <p:nvSpPr>
          <p:cNvPr id="20" name="object 20"/>
          <p:cNvSpPr txBox="1"/>
          <p:nvPr/>
        </p:nvSpPr>
        <p:spPr>
          <a:xfrm>
            <a:off x="356112" y="4130452"/>
            <a:ext cx="4806569" cy="384078"/>
          </a:xfrm>
          <a:prstGeom prst="rect">
            <a:avLst/>
          </a:prstGeom>
        </p:spPr>
        <p:txBody>
          <a:bodyPr vert="horz" wrap="square" lIns="0" tIns="14604" rIns="0" bIns="0" rtlCol="0">
            <a:spAutoFit/>
          </a:bodyPr>
          <a:lstStyle/>
          <a:p>
            <a:pPr marL="12700" algn="l">
              <a:lnSpc>
                <a:spcPct val="100000"/>
              </a:lnSpc>
            </a:pPr>
            <a:r>
              <a:rPr sz="1200" dirty="0">
                <a:latin typeface="Arial" panose="020B0604020202020204" pitchFamily="34" charset="0"/>
                <a:cs typeface="Arial" panose="020B0604020202020204" pitchFamily="34" charset="0"/>
              </a:rPr>
              <a:t>Life insurance gives you comfort knowing your loved ones may achieve the</a:t>
            </a:r>
            <a:r>
              <a:rPr lang="en-US" sz="120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future they’ve envisioned in case anything should happen to you.</a:t>
            </a:r>
          </a:p>
        </p:txBody>
      </p:sp>
      <p:sp>
        <p:nvSpPr>
          <p:cNvPr id="21" name="object 21"/>
          <p:cNvSpPr txBox="1"/>
          <p:nvPr/>
        </p:nvSpPr>
        <p:spPr>
          <a:xfrm>
            <a:off x="2993094" y="1748475"/>
            <a:ext cx="2288179" cy="764312"/>
          </a:xfrm>
          <a:prstGeom prst="rect">
            <a:avLst/>
          </a:prstGeom>
        </p:spPr>
        <p:txBody>
          <a:bodyPr vert="horz" wrap="square" lIns="0" tIns="33020" rIns="0" bIns="0" rtlCol="0">
            <a:spAutoFit/>
          </a:bodyPr>
          <a:lstStyle/>
          <a:p>
            <a:pPr marL="12700" marR="5080">
              <a:lnSpc>
                <a:spcPts val="1900"/>
              </a:lnSpc>
              <a:spcBef>
                <a:spcPts val="260"/>
              </a:spcBef>
            </a:pPr>
            <a:r>
              <a:rPr lang="en-US" sz="1600" b="1" dirty="0">
                <a:solidFill>
                  <a:schemeClr val="bg1"/>
                </a:solidFill>
                <a:latin typeface="Georgia" panose="02040502050405020303" pitchFamily="18" charset="0"/>
                <a:cs typeface="Utopia Std"/>
              </a:rPr>
              <a:t>Protect those who you value the most with life insurance.</a:t>
            </a:r>
            <a:endParaRPr sz="1600" b="1" strike="sngStrike" dirty="0">
              <a:solidFill>
                <a:schemeClr val="bg1"/>
              </a:solidFill>
              <a:latin typeface="Georgia" panose="02040502050405020303" pitchFamily="18" charset="0"/>
              <a:cs typeface="Utopia Std"/>
            </a:endParaRPr>
          </a:p>
        </p:txBody>
      </p:sp>
      <p:sp>
        <p:nvSpPr>
          <p:cNvPr id="22" name="object 22"/>
          <p:cNvSpPr txBox="1"/>
          <p:nvPr/>
        </p:nvSpPr>
        <p:spPr>
          <a:xfrm>
            <a:off x="1704390" y="984250"/>
            <a:ext cx="1433830" cy="177613"/>
          </a:xfrm>
          <a:prstGeom prst="rect">
            <a:avLst/>
          </a:prstGeom>
        </p:spPr>
        <p:txBody>
          <a:bodyPr vert="horz" wrap="square" lIns="0" tIns="23495" rIns="0" bIns="0" rtlCol="0">
            <a:spAutoFit/>
          </a:bodyPr>
          <a:lstStyle/>
          <a:p>
            <a:pPr marL="12700" marR="5080">
              <a:lnSpc>
                <a:spcPts val="1170"/>
              </a:lnSpc>
              <a:spcBef>
                <a:spcPts val="185"/>
              </a:spcBef>
            </a:pPr>
            <a:r>
              <a:rPr sz="1000" dirty="0">
                <a:solidFill>
                  <a:srgbClr val="0090DA"/>
                </a:solidFill>
                <a:latin typeface="Arial" panose="020B0604020202020204" pitchFamily="34" charset="0"/>
                <a:cs typeface="Arial" panose="020B0604020202020204" pitchFamily="34" charset="0"/>
              </a:rPr>
              <a:t>Life Insurance</a:t>
            </a:r>
          </a:p>
        </p:txBody>
      </p:sp>
      <p:pic>
        <p:nvPicPr>
          <p:cNvPr id="7" name="Picture 6">
            <a:extLst>
              <a:ext uri="{FF2B5EF4-FFF2-40B4-BE49-F238E27FC236}">
                <a16:creationId xmlns:a16="http://schemas.microsoft.com/office/drawing/2014/main" id="{45991E06-6FCE-5424-A8CC-0B117D99C5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972"/>
          <a:stretch/>
        </p:blipFill>
        <p:spPr>
          <a:xfrm>
            <a:off x="408387" y="952227"/>
            <a:ext cx="1188720" cy="221402"/>
          </a:xfrm>
          <a:prstGeom prst="rect">
            <a:avLst/>
          </a:prstGeom>
        </p:spPr>
      </p:pic>
      <p:pic>
        <p:nvPicPr>
          <p:cNvPr id="35" name="Picture 34" descr="Two people sitting on a couch with dogs&#10;&#10;Description automatically generated">
            <a:extLst>
              <a:ext uri="{FF2B5EF4-FFF2-40B4-BE49-F238E27FC236}">
                <a16:creationId xmlns:a16="http://schemas.microsoft.com/office/drawing/2014/main" id="{2329F9BB-FB27-A395-1D87-1F35C48B2FBF}"/>
              </a:ext>
            </a:extLst>
          </p:cNvPr>
          <p:cNvPicPr>
            <a:picLocks noChangeAspect="1"/>
          </p:cNvPicPr>
          <p:nvPr/>
        </p:nvPicPr>
        <p:blipFill rotWithShape="1">
          <a:blip r:embed="rId5">
            <a:extLst>
              <a:ext uri="{28A0092B-C50C-407E-A947-70E740481C1C}">
                <a14:useLocalDpi xmlns:a14="http://schemas.microsoft.com/office/drawing/2010/main" val="0"/>
              </a:ext>
            </a:extLst>
          </a:blip>
          <a:srcRect l="4880" t="138" r="13698"/>
          <a:stretch/>
        </p:blipFill>
        <p:spPr>
          <a:xfrm>
            <a:off x="425450" y="10433050"/>
            <a:ext cx="2012954" cy="2468880"/>
          </a:xfrm>
          <a:prstGeom prst="rect">
            <a:avLst/>
          </a:prstGeom>
        </p:spPr>
      </p:pic>
      <p:pic>
        <p:nvPicPr>
          <p:cNvPr id="41" name="Picture 40">
            <a:extLst>
              <a:ext uri="{FF2B5EF4-FFF2-40B4-BE49-F238E27FC236}">
                <a16:creationId xmlns:a16="http://schemas.microsoft.com/office/drawing/2014/main" id="{306D78C5-43CB-9392-430B-5B07930FA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226149"/>
            <a:ext cx="5575300" cy="83630"/>
          </a:xfrm>
          <a:prstGeom prst="rect">
            <a:avLst/>
          </a:prstGeom>
        </p:spPr>
      </p:pic>
      <p:pic>
        <p:nvPicPr>
          <p:cNvPr id="51" name="Picture 50" descr="A black background with white text&#10;&#10;Description automatically generated with low confidence">
            <a:extLst>
              <a:ext uri="{FF2B5EF4-FFF2-40B4-BE49-F238E27FC236}">
                <a16:creationId xmlns:a16="http://schemas.microsoft.com/office/drawing/2014/main" id="{9FAA9E62-E150-CAE2-5655-1A42D14354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387" y="16489785"/>
            <a:ext cx="1189071" cy="258093"/>
          </a:xfrm>
          <a:prstGeom prst="rect">
            <a:avLst/>
          </a:prstGeom>
        </p:spPr>
      </p:pic>
      <p:sp>
        <p:nvSpPr>
          <p:cNvPr id="53" name="object 5">
            <a:extLst>
              <a:ext uri="{FF2B5EF4-FFF2-40B4-BE49-F238E27FC236}">
                <a16:creationId xmlns:a16="http://schemas.microsoft.com/office/drawing/2014/main" id="{BC098670-C28B-22AF-ECEE-B6C8E82BBAA5}"/>
              </a:ext>
            </a:extLst>
          </p:cNvPr>
          <p:cNvSpPr txBox="1"/>
          <p:nvPr/>
        </p:nvSpPr>
        <p:spPr>
          <a:xfrm>
            <a:off x="306774" y="19481463"/>
            <a:ext cx="4951095" cy="244939"/>
          </a:xfrm>
          <a:prstGeom prst="rect">
            <a:avLst/>
          </a:prstGeom>
        </p:spPr>
        <p:txBody>
          <a:bodyPr vert="horz" wrap="square" lIns="0" tIns="16510" rIns="0" bIns="0" rtlCol="0" anchor="t">
            <a:spAutoFit/>
          </a:bodyPr>
          <a:lstStyle/>
          <a:p>
            <a:pPr marL="101600">
              <a:lnSpc>
                <a:spcPct val="100000"/>
              </a:lnSpc>
            </a:pPr>
            <a:r>
              <a:rPr sz="700" b="1" dirty="0">
                <a:latin typeface="Arial"/>
                <a:cs typeface="Arial"/>
              </a:rPr>
              <a:t>Metropolitan Life Insurance Company | 200 Park Avenue | New York, NY 10166</a:t>
            </a:r>
            <a:endParaRPr sz="700" dirty="0">
              <a:latin typeface="Arial"/>
              <a:cs typeface="Arial"/>
            </a:endParaRPr>
          </a:p>
          <a:p>
            <a:pPr marL="101600">
              <a:spcBef>
                <a:spcPts val="110"/>
              </a:spcBef>
            </a:pPr>
            <a:r>
              <a:rPr lang="nb-NO" sz="700">
                <a:solidFill>
                  <a:schemeClr val="tx1"/>
                </a:solidFill>
                <a:latin typeface="Arial"/>
                <a:cs typeface="Arial"/>
              </a:rPr>
              <a:t>L0523031625[exp0525][All States][DC,GU,MP,PR,VI]</a:t>
            </a:r>
            <a:endParaRPr sz="700" dirty="0">
              <a:solidFill>
                <a:schemeClr val="tx1"/>
              </a:solidFill>
              <a:latin typeface="Arial"/>
              <a:cs typeface="Arial"/>
            </a:endParaRPr>
          </a:p>
        </p:txBody>
      </p:sp>
      <p:sp>
        <p:nvSpPr>
          <p:cNvPr id="3" name="object 13">
            <a:extLst>
              <a:ext uri="{FF2B5EF4-FFF2-40B4-BE49-F238E27FC236}">
                <a16:creationId xmlns:a16="http://schemas.microsoft.com/office/drawing/2014/main" id="{2ABF8EF3-D3EF-8442-C2C5-2304F1A7D805}"/>
              </a:ext>
            </a:extLst>
          </p:cNvPr>
          <p:cNvSpPr txBox="1"/>
          <p:nvPr/>
        </p:nvSpPr>
        <p:spPr>
          <a:xfrm>
            <a:off x="2784341" y="10673645"/>
            <a:ext cx="2050289" cy="852156"/>
          </a:xfrm>
          <a:prstGeom prst="rect">
            <a:avLst/>
          </a:prstGeom>
        </p:spPr>
        <p:txBody>
          <a:bodyPr vert="horz" wrap="square" lIns="0" tIns="89535" rIns="0" bIns="0" rtlCol="0" anchor="t">
            <a:spAutoFit/>
          </a:bodyPr>
          <a:lstStyle/>
          <a:p>
            <a:pPr marL="50800">
              <a:spcAft>
                <a:spcPts val="600"/>
              </a:spcAft>
            </a:pPr>
            <a:r>
              <a:rPr lang="en-US" sz="1450" b="1" dirty="0">
                <a:latin typeface="Arial"/>
                <a:cs typeface="Arial"/>
              </a:rPr>
              <a:t>Get ready</a:t>
            </a:r>
          </a:p>
          <a:p>
            <a:pPr marL="50800">
              <a:spcAft>
                <a:spcPts val="600"/>
              </a:spcAft>
            </a:pPr>
            <a:r>
              <a:rPr lang="en-US" sz="1000" dirty="0">
                <a:solidFill>
                  <a:schemeClr val="tx1"/>
                </a:solidFill>
                <a:latin typeface="Arial"/>
                <a:cs typeface="Arial"/>
              </a:rPr>
              <a:t>You’ll have the opportunity to </a:t>
            </a:r>
            <a:r>
              <a:rPr lang="en-US" sz="1000" dirty="0">
                <a:solidFill>
                  <a:schemeClr val="tx1"/>
                </a:solidFill>
                <a:latin typeface="Arial" panose="020B0604020202020204" pitchFamily="34" charset="0"/>
                <a:cs typeface="Arial" panose="020B0604020202020204" pitchFamily="34" charset="0"/>
              </a:rPr>
              <a:t>enroll for life insurance coverage during annual enrollment. </a:t>
            </a:r>
          </a:p>
        </p:txBody>
      </p:sp>
      <p:pic>
        <p:nvPicPr>
          <p:cNvPr id="16" name="Picture 15">
            <a:extLst>
              <a:ext uri="{FF2B5EF4-FFF2-40B4-BE49-F238E27FC236}">
                <a16:creationId xmlns:a16="http://schemas.microsoft.com/office/drawing/2014/main" id="{99A6FD9D-6CDA-732F-9901-2A81DC24C4C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4" r="33085"/>
          <a:stretch/>
        </p:blipFill>
        <p:spPr>
          <a:xfrm>
            <a:off x="2791707" y="7793543"/>
            <a:ext cx="2373934" cy="2377440"/>
          </a:xfrm>
          <a:prstGeom prst="rect">
            <a:avLst/>
          </a:prstGeom>
        </p:spPr>
      </p:pic>
      <p:pic>
        <p:nvPicPr>
          <p:cNvPr id="12" name="Picture 11">
            <a:extLst>
              <a:ext uri="{FF2B5EF4-FFF2-40B4-BE49-F238E27FC236}">
                <a16:creationId xmlns:a16="http://schemas.microsoft.com/office/drawing/2014/main" id="{DFB4BE57-F46D-D54C-1A64-DF5193341831}"/>
              </a:ext>
            </a:extLst>
          </p:cNvPr>
          <p:cNvPicPr>
            <a:picLocks noChangeAspect="1"/>
          </p:cNvPicPr>
          <p:nvPr/>
        </p:nvPicPr>
        <p:blipFill>
          <a:blip r:embed="rId9">
            <a:extLst>
              <a:ext uri="{28A0092B-C50C-407E-A947-70E740481C1C}">
                <a14:useLocalDpi xmlns:a14="http://schemas.microsoft.com/office/drawing/2010/main" val="0"/>
              </a:ext>
            </a:extLst>
          </a:blip>
          <a:srcRect l="4053" r="4053"/>
          <a:stretch/>
        </p:blipFill>
        <p:spPr>
          <a:xfrm>
            <a:off x="119465" y="1179864"/>
            <a:ext cx="2802554" cy="2027304"/>
          </a:xfrm>
          <a:prstGeom prst="rect">
            <a:avLst/>
          </a:prstGeom>
        </p:spPr>
      </p:pic>
      <p:pic>
        <p:nvPicPr>
          <p:cNvPr id="13" name="Picture 12">
            <a:extLst>
              <a:ext uri="{FF2B5EF4-FFF2-40B4-BE49-F238E27FC236}">
                <a16:creationId xmlns:a16="http://schemas.microsoft.com/office/drawing/2014/main" id="{028359F0-8932-021A-7112-476336618A3B}"/>
              </a:ext>
            </a:extLst>
          </p:cNvPr>
          <p:cNvPicPr>
            <a:picLocks noChangeAspect="1"/>
          </p:cNvPicPr>
          <p:nvPr/>
        </p:nvPicPr>
        <p:blipFill>
          <a:blip r:embed="rId10">
            <a:extLst>
              <a:ext uri="{28A0092B-C50C-407E-A947-70E740481C1C}">
                <a14:useLocalDpi xmlns:a14="http://schemas.microsoft.com/office/drawing/2010/main" val="0"/>
              </a:ext>
            </a:extLst>
          </a:blip>
          <a:srcRect l="16763" r="16763"/>
          <a:stretch/>
        </p:blipFill>
        <p:spPr>
          <a:xfrm>
            <a:off x="414685" y="5142045"/>
            <a:ext cx="2383320" cy="2383320"/>
          </a:xfrm>
          <a:prstGeom prst="rect">
            <a:avLst/>
          </a:prstGeom>
        </p:spPr>
      </p:pic>
      <p:sp>
        <p:nvSpPr>
          <p:cNvPr id="18" name="object 23">
            <a:extLst>
              <a:ext uri="{FF2B5EF4-FFF2-40B4-BE49-F238E27FC236}">
                <a16:creationId xmlns:a16="http://schemas.microsoft.com/office/drawing/2014/main" id="{F40D686E-E610-6A8B-CFB2-AE92DB1CB2F3}"/>
              </a:ext>
            </a:extLst>
          </p:cNvPr>
          <p:cNvSpPr txBox="1"/>
          <p:nvPr/>
        </p:nvSpPr>
        <p:spPr>
          <a:xfrm>
            <a:off x="788783" y="3320152"/>
            <a:ext cx="4001809" cy="167354"/>
          </a:xfrm>
          <a:prstGeom prst="rect">
            <a:avLst/>
          </a:prstGeom>
        </p:spPr>
        <p:txBody>
          <a:bodyPr vert="horz" wrap="square" lIns="0" tIns="13335" rIns="0" bIns="0" rtlCol="0">
            <a:spAutoFit/>
          </a:bodyPr>
          <a:lstStyle/>
          <a:p>
            <a:pPr marL="12700" algn="ctr">
              <a:lnSpc>
                <a:spcPct val="100000"/>
              </a:lnSpc>
              <a:spcBef>
                <a:spcPts val="105"/>
              </a:spcBef>
            </a:pPr>
            <a:r>
              <a:rPr lang="en-US" sz="1000" b="1" dirty="0">
                <a:solidFill>
                  <a:schemeClr val="bg1"/>
                </a:solidFill>
                <a:latin typeface="Arial" panose="020B0604020202020204" pitchFamily="34" charset="0"/>
                <a:cs typeface="Arial" panose="020B0604020202020204" pitchFamily="34" charset="0"/>
              </a:rPr>
              <a:t>Enroll in Life Insurance during annual enrollment.</a:t>
            </a:r>
            <a:endParaRPr sz="1000" dirty="0">
              <a:solidFill>
                <a:schemeClr val="bg1"/>
              </a:solidFill>
              <a:latin typeface="Arial" panose="020B0604020202020204" pitchFamily="34" charset="0"/>
              <a:cs typeface="Arial" panose="020B0604020202020204" pitchFamily="34" charset="0"/>
            </a:endParaRPr>
          </a:p>
        </p:txBody>
      </p:sp>
      <p:sp>
        <p:nvSpPr>
          <p:cNvPr id="28" name="object 12">
            <a:extLst>
              <a:ext uri="{FF2B5EF4-FFF2-40B4-BE49-F238E27FC236}">
                <a16:creationId xmlns:a16="http://schemas.microsoft.com/office/drawing/2014/main" id="{B2CF7125-254E-656B-C780-3DC4CC5F4A4C}"/>
              </a:ext>
            </a:extLst>
          </p:cNvPr>
          <p:cNvSpPr txBox="1"/>
          <p:nvPr/>
        </p:nvSpPr>
        <p:spPr>
          <a:xfrm>
            <a:off x="704721" y="14017563"/>
            <a:ext cx="4347413" cy="373179"/>
          </a:xfrm>
          <a:prstGeom prst="rect">
            <a:avLst/>
          </a:prstGeom>
        </p:spPr>
        <p:txBody>
          <a:bodyPr vert="horz" wrap="square" lIns="0" tIns="34290" rIns="0" bIns="0" rtlCol="0">
            <a:spAutoFit/>
          </a:bodyPr>
          <a:lstStyle/>
          <a:p>
            <a:pPr marL="719455" marR="5080" indent="-707390" algn="ctr"/>
            <a:r>
              <a:rPr lang="en-US" sz="1100" b="1" dirty="0">
                <a:latin typeface="Arial" panose="020B0604020202020204" pitchFamily="34" charset="0"/>
                <a:cs typeface="Arial" panose="020B0604020202020204" pitchFamily="34" charset="0"/>
              </a:rPr>
              <a:t>Please see your Plan Summary for more information. </a:t>
            </a:r>
          </a:p>
          <a:p>
            <a:pPr marL="719455" marR="5080" indent="-707390" algn="ctr"/>
            <a:r>
              <a:rPr lang="en-US" sz="1100" b="1" dirty="0">
                <a:latin typeface="Arial" panose="020B0604020202020204" pitchFamily="34" charset="0"/>
                <a:cs typeface="Arial" panose="020B0604020202020204" pitchFamily="34" charset="0"/>
              </a:rPr>
              <a:t>Enroll in Life Insurance during annual enrollment.</a:t>
            </a:r>
            <a:endParaRPr sz="1100" dirty="0">
              <a:latin typeface="Arial" panose="020B0604020202020204" pitchFamily="34" charset="0"/>
              <a:cs typeface="Arial" panose="020B0604020202020204" pitchFamily="34" charset="0"/>
            </a:endParaRPr>
          </a:p>
        </p:txBody>
      </p:sp>
      <p:sp>
        <p:nvSpPr>
          <p:cNvPr id="31" name="object 7">
            <a:extLst>
              <a:ext uri="{FF2B5EF4-FFF2-40B4-BE49-F238E27FC236}">
                <a16:creationId xmlns:a16="http://schemas.microsoft.com/office/drawing/2014/main" id="{2D27D773-76C4-B24A-A786-F40189BB911A}"/>
              </a:ext>
            </a:extLst>
          </p:cNvPr>
          <p:cNvSpPr txBox="1"/>
          <p:nvPr/>
        </p:nvSpPr>
        <p:spPr>
          <a:xfrm>
            <a:off x="1575697" y="14724029"/>
            <a:ext cx="2406042" cy="326756"/>
          </a:xfrm>
          <a:prstGeom prst="rect">
            <a:avLst/>
          </a:prstGeom>
        </p:spPr>
        <p:txBody>
          <a:bodyPr vert="horz" wrap="square" lIns="0" tIns="12065" rIns="0" bIns="0" rtlCol="0">
            <a:spAutoFit/>
          </a:bodyPr>
          <a:lstStyle/>
          <a:p>
            <a:pPr marL="260985" marR="5080" indent="-248920" algn="ctr">
              <a:lnSpc>
                <a:spcPct val="121100"/>
              </a:lnSpc>
              <a:spcBef>
                <a:spcPts val="95"/>
              </a:spcBef>
            </a:pPr>
            <a:r>
              <a:rPr sz="850" b="1" dirty="0">
                <a:solidFill>
                  <a:schemeClr val="tx1"/>
                </a:solidFill>
                <a:latin typeface="Arial" panose="020B0604020202020204" pitchFamily="34" charset="0"/>
                <a:cs typeface="Arial" panose="020B0604020202020204" pitchFamily="34" charset="0"/>
              </a:rPr>
              <a:t>Questions?</a:t>
            </a:r>
            <a:r>
              <a:rPr sz="850" b="1" spc="70" dirty="0">
                <a:solidFill>
                  <a:schemeClr val="tx1"/>
                </a:solidFill>
                <a:latin typeface="Arial" panose="020B0604020202020204" pitchFamily="34" charset="0"/>
                <a:cs typeface="Arial" panose="020B0604020202020204" pitchFamily="34" charset="0"/>
              </a:rPr>
              <a:t> </a:t>
            </a:r>
            <a:r>
              <a:rPr sz="850" b="1" dirty="0">
                <a:solidFill>
                  <a:schemeClr val="tx1"/>
                </a:solidFill>
                <a:latin typeface="Arial" panose="020B0604020202020204" pitchFamily="34" charset="0"/>
                <a:cs typeface="Arial" panose="020B0604020202020204" pitchFamily="34" charset="0"/>
              </a:rPr>
              <a:t>Call</a:t>
            </a:r>
            <a:r>
              <a:rPr sz="850" b="1" spc="70" dirty="0">
                <a:solidFill>
                  <a:schemeClr val="tx1"/>
                </a:solidFill>
                <a:latin typeface="Arial" panose="020B0604020202020204" pitchFamily="34" charset="0"/>
                <a:cs typeface="Arial" panose="020B0604020202020204" pitchFamily="34" charset="0"/>
              </a:rPr>
              <a:t> </a:t>
            </a:r>
            <a:r>
              <a:rPr sz="850" b="1" dirty="0">
                <a:solidFill>
                  <a:schemeClr val="tx1"/>
                </a:solidFill>
                <a:latin typeface="Arial" panose="020B0604020202020204" pitchFamily="34" charset="0"/>
                <a:cs typeface="Arial" panose="020B0604020202020204" pitchFamily="34" charset="0"/>
              </a:rPr>
              <a:t>MetLife</a:t>
            </a:r>
            <a:r>
              <a:rPr sz="850" b="1" spc="70" dirty="0">
                <a:solidFill>
                  <a:schemeClr val="tx1"/>
                </a:solidFill>
                <a:latin typeface="Arial" panose="020B0604020202020204" pitchFamily="34" charset="0"/>
                <a:cs typeface="Arial" panose="020B0604020202020204" pitchFamily="34" charset="0"/>
              </a:rPr>
              <a:t> </a:t>
            </a:r>
            <a:r>
              <a:rPr sz="850" b="1" dirty="0">
                <a:solidFill>
                  <a:schemeClr val="tx1"/>
                </a:solidFill>
                <a:latin typeface="Arial" panose="020B0604020202020204" pitchFamily="34" charset="0"/>
                <a:cs typeface="Arial" panose="020B0604020202020204" pitchFamily="34" charset="0"/>
              </a:rPr>
              <a:t>Customer</a:t>
            </a:r>
            <a:r>
              <a:rPr sz="850" b="1" spc="70" dirty="0">
                <a:solidFill>
                  <a:schemeClr val="tx1"/>
                </a:solidFill>
                <a:latin typeface="Arial" panose="020B0604020202020204" pitchFamily="34" charset="0"/>
                <a:cs typeface="Arial" panose="020B0604020202020204" pitchFamily="34" charset="0"/>
              </a:rPr>
              <a:t> </a:t>
            </a:r>
            <a:r>
              <a:rPr sz="850" b="1" spc="-10" dirty="0">
                <a:solidFill>
                  <a:schemeClr val="tx1"/>
                </a:solidFill>
                <a:latin typeface="Arial" panose="020B0604020202020204" pitchFamily="34" charset="0"/>
                <a:cs typeface="Arial" panose="020B0604020202020204" pitchFamily="34" charset="0"/>
              </a:rPr>
              <a:t>Support</a:t>
            </a:r>
            <a:r>
              <a:rPr lang="en-US" sz="850" b="1" spc="-10" dirty="0">
                <a:solidFill>
                  <a:schemeClr val="tx1"/>
                </a:solidFill>
                <a:latin typeface="Arial" panose="020B0604020202020204" pitchFamily="34" charset="0"/>
                <a:cs typeface="Arial" panose="020B0604020202020204" pitchFamily="34" charset="0"/>
              </a:rPr>
              <a:t>:</a:t>
            </a:r>
          </a:p>
          <a:p>
            <a:pPr marL="260985" marR="5080" indent="-248920" algn="ctr">
              <a:lnSpc>
                <a:spcPct val="121100"/>
              </a:lnSpc>
              <a:spcBef>
                <a:spcPts val="95"/>
              </a:spcBef>
            </a:pPr>
            <a:r>
              <a:rPr sz="850" b="1" dirty="0">
                <a:solidFill>
                  <a:schemeClr val="tx1"/>
                </a:solidFill>
                <a:latin typeface="Arial" panose="020B0604020202020204" pitchFamily="34" charset="0"/>
                <a:cs typeface="Arial" panose="020B0604020202020204" pitchFamily="34" charset="0"/>
              </a:rPr>
              <a:t>1-800-</a:t>
            </a:r>
            <a:r>
              <a:rPr sz="850" b="1" spc="-10" dirty="0">
                <a:solidFill>
                  <a:schemeClr val="tx1"/>
                </a:solidFill>
                <a:latin typeface="Arial" panose="020B0604020202020204" pitchFamily="34" charset="0"/>
                <a:cs typeface="Arial" panose="020B0604020202020204" pitchFamily="34" charset="0"/>
              </a:rPr>
              <a:t>GET-</a:t>
            </a:r>
            <a:r>
              <a:rPr sz="850" b="1" dirty="0">
                <a:solidFill>
                  <a:schemeClr val="tx1"/>
                </a:solidFill>
                <a:latin typeface="Arial" panose="020B0604020202020204" pitchFamily="34" charset="0"/>
                <a:cs typeface="Arial" panose="020B0604020202020204" pitchFamily="34" charset="0"/>
              </a:rPr>
              <a:t>MET8</a:t>
            </a:r>
            <a:r>
              <a:rPr sz="850" b="1" spc="215" dirty="0">
                <a:solidFill>
                  <a:schemeClr val="tx1"/>
                </a:solidFill>
                <a:latin typeface="Arial" panose="020B0604020202020204" pitchFamily="34" charset="0"/>
                <a:cs typeface="Arial" panose="020B0604020202020204" pitchFamily="34" charset="0"/>
              </a:rPr>
              <a:t> </a:t>
            </a:r>
            <a:r>
              <a:rPr sz="850" b="1" dirty="0">
                <a:solidFill>
                  <a:schemeClr val="tx1"/>
                </a:solidFill>
                <a:latin typeface="Arial" panose="020B0604020202020204" pitchFamily="34" charset="0"/>
                <a:cs typeface="Arial" panose="020B0604020202020204" pitchFamily="34" charset="0"/>
              </a:rPr>
              <a:t>(1-800-438-</a:t>
            </a:r>
            <a:r>
              <a:rPr sz="850" b="1" spc="-10" dirty="0">
                <a:solidFill>
                  <a:schemeClr val="tx1"/>
                </a:solidFill>
                <a:latin typeface="Arial" panose="020B0604020202020204" pitchFamily="34" charset="0"/>
                <a:cs typeface="Arial" panose="020B0604020202020204" pitchFamily="34" charset="0"/>
              </a:rPr>
              <a:t>6388)</a:t>
            </a:r>
            <a:endParaRPr sz="85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90DA"/>
      </a:hlink>
      <a:folHlink>
        <a:srgbClr val="0090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B53929991CC8479D17FB1A1BC79D63" ma:contentTypeVersion="31" ma:contentTypeDescription="Create a new document." ma:contentTypeScope="" ma:versionID="a0c97f3b18bd24be48ef029de18f0aef">
  <xsd:schema xmlns:xsd="http://www.w3.org/2001/XMLSchema" xmlns:xs="http://www.w3.org/2001/XMLSchema" xmlns:p="http://schemas.microsoft.com/office/2006/metadata/properties" xmlns:ns2="d18c1617-1ac8-4b22-9cef-b2ac240d88cb" xmlns:ns3="62337cb1-c48c-4064-a658-d30ef29fd989" xmlns:ns4="5e68b112-ecba-43bf-a79d-71f8ef3b9ca4" targetNamespace="http://schemas.microsoft.com/office/2006/metadata/properties" ma:root="true" ma:fieldsID="766d5bc4aa7e786359778900167d61cb" ns2:_="" ns3:_="" ns4:_="">
    <xsd:import namespace="d18c1617-1ac8-4b22-9cef-b2ac240d88cb"/>
    <xsd:import namespace="62337cb1-c48c-4064-a658-d30ef29fd989"/>
    <xsd:import namespace="5e68b112-ecba-43bf-a79d-71f8ef3b9ca4"/>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AttachmentType" minOccurs="0"/>
                <xsd:element ref="ns3:DocumentName" minOccurs="0"/>
                <xsd:element ref="ns3:UploadedBy" minOccurs="0"/>
                <xsd:element ref="ns3:CreatedDate" minOccurs="0"/>
                <xsd:element ref="ns3:pID" minOccurs="0"/>
                <xsd:element ref="ns3:Archive" minOccurs="0"/>
                <xsd:element ref="ns3:MediaServiceMetadata" minOccurs="0"/>
                <xsd:element ref="ns3:MediaServiceFastMetadata" minOccurs="0"/>
                <xsd:element ref="ns3:Tags" minOccurs="0"/>
                <xsd:element ref="ns3:lcf76f155ced4ddcb4097134ff3c332f" minOccurs="0"/>
                <xsd:element ref="ns3:MediaServiceOCR" minOccurs="0"/>
                <xsd:element ref="ns3:MediaServiceGenerationTime" minOccurs="0"/>
                <xsd:element ref="ns3:MediaServiceEventHashCode" minOccurs="0"/>
                <xsd:element ref="ns3:ExtractedText_x0028_MediaServiceOCR_x0029_"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4ffbd89-3f53-4786-9997-f458af39c3de}" ma:internalName="TaxCatchAll" ma:showField="CatchAllData"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4ffbd89-3f53-4786-9997-f458af39c3de}" ma:internalName="TaxCatchAllLabel" ma:readOnly="true" ma:showField="CatchAllDataLabel"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337cb1-c48c-4064-a658-d30ef29fd989" elementFormDefault="qualified">
    <xsd:import namespace="http://schemas.microsoft.com/office/2006/documentManagement/types"/>
    <xsd:import namespace="http://schemas.microsoft.com/office/infopath/2007/PartnerControls"/>
    <xsd:element name="AttachmentType" ma:index="20" nillable="true" ma:displayName="Attachment Type" ma:format="Dropdown" ma:internalName="AttachmentType">
      <xsd:simpleType>
        <xsd:restriction base="dms:Text">
          <xsd:maxLength value="255"/>
        </xsd:restriction>
      </xsd:simpleType>
    </xsd:element>
    <xsd:element name="DocumentName" ma:index="21" nillable="true" ma:displayName="Document Name" ma:format="Dropdown" ma:internalName="DocumentName">
      <xsd:simpleType>
        <xsd:restriction base="dms:Text">
          <xsd:maxLength value="255"/>
        </xsd:restriction>
      </xsd:simpleType>
    </xsd:element>
    <xsd:element name="UploadedBy" ma:index="22" nillable="true" ma:displayName="Uploaded By" ma:format="Dropdown" ma:internalName="UploadedBy">
      <xsd:simpleType>
        <xsd:restriction base="dms:Text">
          <xsd:maxLength value="255"/>
        </xsd:restriction>
      </xsd:simpleType>
    </xsd:element>
    <xsd:element name="CreatedDate" ma:index="23" nillable="true" ma:displayName="Created Date" ma:format="Dropdown" ma:internalName="CreatedDate">
      <xsd:simpleType>
        <xsd:restriction base="dms:Text">
          <xsd:maxLength value="255"/>
        </xsd:restriction>
      </xsd:simpleType>
    </xsd:element>
    <xsd:element name="pID" ma:index="24" nillable="true" ma:displayName="pID" ma:format="Dropdown" ma:internalName="pID">
      <xsd:simpleType>
        <xsd:restriction base="dms:Text">
          <xsd:maxLength value="255"/>
        </xsd:restriction>
      </xsd:simpleType>
    </xsd:element>
    <xsd:element name="Archive" ma:index="25" nillable="true" ma:displayName="Archive" ma:format="Dropdown" ma:internalName="Archive">
      <xsd:simpleType>
        <xsd:restriction base="dms:Text">
          <xsd:maxLength value="255"/>
        </xsd:restrictio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Tags" ma:index="28" nillable="true" ma:displayName="Tags" ma:format="Dropdown" ma:internalName="Tags">
      <xsd:simpleType>
        <xsd:restriction base="dms:Text">
          <xsd:maxLength value="255"/>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5af0f96-557c-40e5-b74f-4de88d247c44" ma:termSetId="09814cd3-568e-fe90-9814-8d621ff8fb84" ma:anchorId="fba54fb3-c3e1-fe81-a776-ca4b69148c4d" ma:open="true" ma:isKeyword="false">
      <xsd:complexType>
        <xsd:sequence>
          <xsd:element ref="pc:Terms" minOccurs="0" maxOccurs="1"/>
        </xsd:sequence>
      </xsd:complex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ExtractedText_x0028_MediaServiceOCR_x0029_" ma:index="34" nillable="true" ma:displayName="Extracted Text (MediaServiceOCR)" ma:format="Dropdown" ma:internalName="ExtractedText_x0028_MediaServiceOCR_x0029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68b112-ecba-43bf-a79d-71f8ef3b9ca4" elementFormDefault="qualified">
    <xsd:import namespace="http://schemas.microsoft.com/office/2006/documentManagement/types"/>
    <xsd:import namespace="http://schemas.microsoft.com/office/infopath/2007/PartnerControls"/>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gs xmlns="62337cb1-c48c-4064-a658-d30ef29fd989" xsi:nil="true"/>
    <pc3a60732cff4bd6a1032848edf6a57b xmlns="d18c1617-1ac8-4b22-9cef-b2ac240d88cb">
      <Terms xmlns="http://schemas.microsoft.com/office/infopath/2007/PartnerControls"/>
    </pc3a60732cff4bd6a1032848edf6a57b>
    <pID xmlns="62337cb1-c48c-4064-a658-d30ef29fd989">62875</pID>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ExtractedText_x0028_MediaServiceOCR_x0029_ xmlns="62337cb1-c48c-4064-a658-d30ef29fd989" xsi:nil="true"/>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DocumentName xmlns="62337cb1-c48c-4064-a658-d30ef29fd989">Life Auto Awareness Email AQ1.6.pptx</DocumentName>
    <AttachmentType xmlns="62337cb1-c48c-4064-a658-d30ef29fd989">Primary Attachment</AttachmentType>
    <CreatedDate xmlns="62337cb1-c48c-4064-a658-d30ef29fd989">2023-05-02T11:41:17</CreatedDate>
    <Archive xmlns="62337cb1-c48c-4064-a658-d30ef29fd989" xsi:nil="true"/>
    <TaxCatchAll xmlns="d18c1617-1ac8-4b22-9cef-b2ac240d88cb" xsi:nil="true"/>
    <UploadedBy xmlns="62337cb1-c48c-4064-a658-d30ef29fd989">Zemmoura, Yasmina</UploadedBy>
    <lcf76f155ced4ddcb4097134ff3c332f xmlns="62337cb1-c48c-4064-a658-d30ef29fd98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f5af0f96-557c-40e5-b74f-4de88d247c44" ContentTypeId="0x0101" PreviousValue="false" LastSyncTimeStamp="2015-12-10T20:09:36Z"/>
</file>

<file path=customXml/itemProps1.xml><?xml version="1.0" encoding="utf-8"?>
<ds:datastoreItem xmlns:ds="http://schemas.openxmlformats.org/officeDocument/2006/customXml" ds:itemID="{9315B8B4-AC0B-4ED1-BE0C-2B4359A31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62337cb1-c48c-4064-a658-d30ef29fd989"/>
    <ds:schemaRef ds:uri="5e68b112-ecba-43bf-a79d-71f8ef3b9c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E701D8-B575-4D71-AB04-A44A109B4761}">
  <ds:schemaRef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5e68b112-ecba-43bf-a79d-71f8ef3b9ca4"/>
    <ds:schemaRef ds:uri="http://purl.org/dc/dcmitype/"/>
    <ds:schemaRef ds:uri="62337cb1-c48c-4064-a658-d30ef29fd989"/>
    <ds:schemaRef ds:uri="d18c1617-1ac8-4b22-9cef-b2ac240d88cb"/>
    <ds:schemaRef ds:uri="http://purl.org/dc/terms/"/>
  </ds:schemaRefs>
</ds:datastoreItem>
</file>

<file path=customXml/itemProps3.xml><?xml version="1.0" encoding="utf-8"?>
<ds:datastoreItem xmlns:ds="http://schemas.openxmlformats.org/officeDocument/2006/customXml" ds:itemID="{2A4AA966-D38C-4FC0-8590-6F7709C6F41B}">
  <ds:schemaRefs>
    <ds:schemaRef ds:uri="http://schemas.microsoft.com/sharepoint/v3/contenttype/forms"/>
  </ds:schemaRefs>
</ds:datastoreItem>
</file>

<file path=customXml/itemProps4.xml><?xml version="1.0" encoding="utf-8"?>
<ds:datastoreItem xmlns:ds="http://schemas.openxmlformats.org/officeDocument/2006/customXml" ds:itemID="{B1AA7784-F87A-4B26-B4F1-534A28A12E1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719</TotalTime>
  <Words>504</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Bettencourt, Sheryl</dc:creator>
  <cp:lastModifiedBy>Rusignuolo, Megan</cp:lastModifiedBy>
  <cp:revision>81</cp:revision>
  <dcterms:created xsi:type="dcterms:W3CDTF">2023-02-16T14:41:40Z</dcterms:created>
  <dcterms:modified xsi:type="dcterms:W3CDTF">2023-07-27T19:10:27Z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2023-02-16T00:00:00Z</vt:filetime>
  </property>
  <property fmtid="{D5CDD505-2E9C-101B-9397-08002B2CF9AE}" pid="3" name="Creator">
    <vt:lpwstr>PDF Presentation Adobe Photoshop </vt:lpwstr>
  </property>
  <property fmtid="{D5CDD505-2E9C-101B-9397-08002B2CF9AE}" pid="4" name="LastSaved">
    <vt:filetime>2023-02-16T00:00:00Z</vt:filetime>
  </property>
  <property fmtid="{D5CDD505-2E9C-101B-9397-08002B2CF9AE}" pid="5" name="Producer">
    <vt:lpwstr>Adobe Photoshop for Macintosh -- Image Conversion Plug-in</vt:lpwstr>
  </property>
  <property fmtid="{D5CDD505-2E9C-101B-9397-08002B2CF9AE}" pid="6" name="ContentTypeId">
    <vt:lpwstr>0x01010078B53929991CC8479D17FB1A1BC79D63</vt:lpwstr>
  </property>
  <property fmtid="{D5CDD505-2E9C-101B-9397-08002B2CF9AE}" pid="7" name="TaxKeyword">
    <vt:lpwstr/>
  </property>
  <property fmtid="{D5CDD505-2E9C-101B-9397-08002B2CF9AE}" pid="8" name="ML_LineOfBusiness">
    <vt:lpwstr/>
  </property>
  <property fmtid="{D5CDD505-2E9C-101B-9397-08002B2CF9AE}" pid="9" name="ML_Roles">
    <vt:lpwstr/>
  </property>
  <property fmtid="{D5CDD505-2E9C-101B-9397-08002B2CF9AE}" pid="10" name="ML_Geography">
    <vt:lpwstr/>
  </property>
  <property fmtid="{D5CDD505-2E9C-101B-9397-08002B2CF9AE}" pid="11" name="ML_OfficeLocation">
    <vt:lpwstr/>
  </property>
</Properties>
</file>